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3" r:id="rId5"/>
    <p:sldId id="266" r:id="rId6"/>
    <p:sldId id="267" r:id="rId7"/>
    <p:sldId id="297" r:id="rId8"/>
    <p:sldId id="269" r:id="rId9"/>
    <p:sldId id="293" r:id="rId10"/>
    <p:sldId id="290" r:id="rId11"/>
    <p:sldId id="273" r:id="rId12"/>
    <p:sldId id="274" r:id="rId13"/>
    <p:sldId id="300" r:id="rId14"/>
    <p:sldId id="277" r:id="rId15"/>
    <p:sldId id="278" r:id="rId16"/>
    <p:sldId id="301" r:id="rId17"/>
    <p:sldId id="280" r:id="rId18"/>
    <p:sldId id="291" r:id="rId19"/>
    <p:sldId id="279" r:id="rId20"/>
    <p:sldId id="282" r:id="rId21"/>
    <p:sldId id="283" r:id="rId22"/>
    <p:sldId id="296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47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4FC-747E-4DD8-86D9-848FE4A62D53}" type="datetimeFigureOut">
              <a:rPr lang="vi-VN" smtClean="0"/>
              <a:pPr/>
              <a:t>27/01/2015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F3F-E146-4244-A090-B7DB5E5138D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8666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4FC-747E-4DD8-86D9-848FE4A62D53}" type="datetimeFigureOut">
              <a:rPr lang="vi-VN" smtClean="0"/>
              <a:pPr/>
              <a:t>27/01/2015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F3F-E146-4244-A090-B7DB5E5138D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8515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4FC-747E-4DD8-86D9-848FE4A62D53}" type="datetimeFigureOut">
              <a:rPr lang="vi-VN" smtClean="0"/>
              <a:pPr/>
              <a:t>27/01/2015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F3F-E146-4244-A090-B7DB5E5138D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9612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4FC-747E-4DD8-86D9-848FE4A62D53}" type="datetimeFigureOut">
              <a:rPr lang="vi-VN" smtClean="0"/>
              <a:pPr/>
              <a:t>27/01/2015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F3F-E146-4244-A090-B7DB5E5138D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862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4FC-747E-4DD8-86D9-848FE4A62D53}" type="datetimeFigureOut">
              <a:rPr lang="vi-VN" smtClean="0"/>
              <a:pPr/>
              <a:t>27/01/2015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F3F-E146-4244-A090-B7DB5E5138D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3757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4FC-747E-4DD8-86D9-848FE4A62D53}" type="datetimeFigureOut">
              <a:rPr lang="vi-VN" smtClean="0"/>
              <a:pPr/>
              <a:t>27/01/2015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F3F-E146-4244-A090-B7DB5E5138D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6072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4FC-747E-4DD8-86D9-848FE4A62D53}" type="datetimeFigureOut">
              <a:rPr lang="vi-VN" smtClean="0"/>
              <a:pPr/>
              <a:t>27/01/2015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F3F-E146-4244-A090-B7DB5E5138D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3845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4FC-747E-4DD8-86D9-848FE4A62D53}" type="datetimeFigureOut">
              <a:rPr lang="vi-VN" smtClean="0"/>
              <a:pPr/>
              <a:t>27/01/2015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F3F-E146-4244-A090-B7DB5E5138D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91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4FC-747E-4DD8-86D9-848FE4A62D53}" type="datetimeFigureOut">
              <a:rPr lang="vi-VN" smtClean="0"/>
              <a:pPr/>
              <a:t>27/01/2015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F3F-E146-4244-A090-B7DB5E5138D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2432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4FC-747E-4DD8-86D9-848FE4A62D53}" type="datetimeFigureOut">
              <a:rPr lang="vi-VN" smtClean="0"/>
              <a:pPr/>
              <a:t>27/01/2015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F3F-E146-4244-A090-B7DB5E5138D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100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4FC-747E-4DD8-86D9-848FE4A62D53}" type="datetimeFigureOut">
              <a:rPr lang="vi-VN" smtClean="0"/>
              <a:pPr/>
              <a:t>27/01/2015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F3F-E146-4244-A090-B7DB5E5138D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8048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114FC-747E-4DD8-86D9-848FE4A62D53}" type="datetimeFigureOut">
              <a:rPr lang="vi-VN" smtClean="0"/>
              <a:pPr/>
              <a:t>27/01/2015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CBF3F-E146-4244-A090-B7DB5E5138D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4685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0470" y="2140266"/>
            <a:ext cx="1629771" cy="117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14" y="3953435"/>
            <a:ext cx="1621556" cy="121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6331" y="1801792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gio hoa h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5" y="5303731"/>
            <a:ext cx="2462976" cy="164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12392" y="3429000"/>
            <a:ext cx="7298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NGỮ VĂN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14501" y="4700438"/>
            <a:ext cx="6934199" cy="1246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 </a:t>
            </a:r>
            <a:r>
              <a:rPr lang="en-US" sz="3000" b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GIÁO VIÊN :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LÊ TRIỆU OANH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LỚP : 6A1</a:t>
            </a:r>
            <a:endParaRPr lang="en-US" sz="3000" b="1" dirty="0">
              <a:solidFill>
                <a:srgbClr val="66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7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9329" y="12904"/>
            <a:ext cx="1734671" cy="15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8743" y="6113154"/>
            <a:ext cx="37623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4543" y="2141170"/>
            <a:ext cx="86432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CHÀO MỪNG CÁC THẦY CÔ GIÁO</a:t>
            </a:r>
          </a:p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VỀ </a:t>
            </a:r>
            <a:r>
              <a:rPr lang="en-US" sz="28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DỰ GIỜ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80" y="12904"/>
            <a:ext cx="698920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 THCS NGỌC THỤY</a:t>
            </a:r>
            <a:endParaRPr lang="en-US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0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50" y="56"/>
              <a:ext cx="5660" cy="4210"/>
              <a:chOff x="50" y="56"/>
              <a:chExt cx="5660" cy="4210"/>
            </a:xfrm>
          </p:grpSpPr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30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856" y="1001"/>
                <a:ext cx="4854" cy="3265"/>
                <a:chOff x="748" y="845"/>
                <a:chExt cx="4854" cy="3265"/>
              </a:xfrm>
            </p:grpSpPr>
            <p:sp>
              <p:nvSpPr>
                <p:cNvPr id="26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" name="Line 11"/>
                <p:cNvSpPr>
                  <a:spLocks noChangeShapeType="1"/>
                </p:cNvSpPr>
                <p:nvPr/>
              </p:nvSpPr>
              <p:spPr bwMode="auto">
                <a:xfrm>
                  <a:off x="748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22" name="Picture 21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9192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6506023"/>
              </p:ext>
            </p:extLst>
          </p:nvPr>
        </p:nvGraphicFramePr>
        <p:xfrm>
          <a:off x="1047749" y="1261073"/>
          <a:ext cx="7385051" cy="3892431"/>
        </p:xfrm>
        <a:graphic>
          <a:graphicData uri="http://schemas.openxmlformats.org/drawingml/2006/table">
            <a:tbl>
              <a:tblPr/>
              <a:tblGrid>
                <a:gridCol w="1057498"/>
                <a:gridCol w="1180213"/>
                <a:gridCol w="2950240"/>
                <a:gridCol w="1117600"/>
                <a:gridCol w="1079500"/>
              </a:tblGrid>
              <a:tr h="54962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t2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s1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            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824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687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333921" y="394726"/>
            <a:ext cx="6477000" cy="650875"/>
          </a:xfrm>
          <a:prstGeom prst="rect">
            <a:avLst/>
          </a:prstGeom>
          <a:solidFill>
            <a:srgbClr val="FFCF9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  <a:r>
              <a:rPr lang="en-US" sz="3600" b="1" dirty="0" smtClean="0">
                <a:solidFill>
                  <a:srgbClr val="FF3300"/>
                </a:solidFill>
                <a:cs typeface="Arial" panose="020B0604020202020204" pitchFamily="34" charset="0"/>
              </a:rPr>
              <a:t>MÔ HÌNH CỤM DANH TỪ</a:t>
            </a:r>
            <a:endParaRPr lang="en-US" sz="3600" b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3893636" y="2308339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88"/>
          <p:cNvSpPr txBox="1">
            <a:spLocks noChangeArrowheads="1"/>
          </p:cNvSpPr>
          <p:nvPr/>
        </p:nvSpPr>
        <p:spPr bwMode="auto">
          <a:xfrm flipH="1">
            <a:off x="4321818" y="4526225"/>
            <a:ext cx="10838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89"/>
          <p:cNvSpPr txBox="1">
            <a:spLocks noChangeArrowheads="1"/>
          </p:cNvSpPr>
          <p:nvPr/>
        </p:nvSpPr>
        <p:spPr bwMode="auto">
          <a:xfrm>
            <a:off x="7472053" y="4494326"/>
            <a:ext cx="9906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endParaRPr lang="en-US" sz="28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91"/>
          <p:cNvSpPr txBox="1">
            <a:spLocks noChangeArrowheads="1"/>
          </p:cNvSpPr>
          <p:nvPr/>
        </p:nvSpPr>
        <p:spPr bwMode="auto">
          <a:xfrm rot="10800000" flipV="1">
            <a:off x="4031866" y="3027207"/>
            <a:ext cx="1901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92"/>
          <p:cNvSpPr txBox="1">
            <a:spLocks noChangeArrowheads="1"/>
          </p:cNvSpPr>
          <p:nvPr/>
        </p:nvSpPr>
        <p:spPr bwMode="auto">
          <a:xfrm rot="10800000" flipV="1">
            <a:off x="7244246" y="3004487"/>
            <a:ext cx="1133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95"/>
          <p:cNvSpPr txBox="1">
            <a:spLocks noChangeArrowheads="1"/>
          </p:cNvSpPr>
          <p:nvPr/>
        </p:nvSpPr>
        <p:spPr bwMode="auto">
          <a:xfrm>
            <a:off x="4321818" y="3778716"/>
            <a:ext cx="11761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97"/>
          <p:cNvSpPr txBox="1">
            <a:spLocks noChangeArrowheads="1"/>
          </p:cNvSpPr>
          <p:nvPr/>
        </p:nvSpPr>
        <p:spPr bwMode="auto">
          <a:xfrm rot="10800000" flipV="1">
            <a:off x="7467067" y="3762399"/>
            <a:ext cx="10546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98"/>
          <p:cNvSpPr txBox="1">
            <a:spLocks noChangeArrowheads="1"/>
          </p:cNvSpPr>
          <p:nvPr/>
        </p:nvSpPr>
        <p:spPr bwMode="auto">
          <a:xfrm rot="10800000" flipV="1">
            <a:off x="7467068" y="2273869"/>
            <a:ext cx="8235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r>
              <a:rPr lang="en-US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endParaRPr lang="en-US" sz="28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50" y="56"/>
              <a:ext cx="5660" cy="4210"/>
              <a:chOff x="50" y="56"/>
              <a:chExt cx="5660" cy="4210"/>
            </a:xfrm>
          </p:grpSpPr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35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6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7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>
                <a:off x="856" y="1001"/>
                <a:ext cx="4854" cy="3265"/>
                <a:chOff x="748" y="845"/>
                <a:chExt cx="4854" cy="3265"/>
              </a:xfrm>
            </p:grpSpPr>
            <p:sp>
              <p:nvSpPr>
                <p:cNvPr id="31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" name="Line 11"/>
                <p:cNvSpPr>
                  <a:spLocks noChangeShapeType="1"/>
                </p:cNvSpPr>
                <p:nvPr/>
              </p:nvSpPr>
              <p:spPr bwMode="auto">
                <a:xfrm>
                  <a:off x="748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27" name="Picture 26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7544069" y="2263236"/>
            <a:ext cx="1376094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7431170" y="3010454"/>
            <a:ext cx="109052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 rot="10800000" flipV="1">
            <a:off x="7544067" y="3749956"/>
            <a:ext cx="833521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7516233" y="4483693"/>
            <a:ext cx="1520257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1214438" y="5611951"/>
            <a:ext cx="7390957" cy="95885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3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533400"/>
            <a:ext cx="7968785" cy="2697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0000FF"/>
                </a:solidFill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hi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/>
              <a:t>                                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Minh)</a:t>
            </a:r>
            <a:r>
              <a:rPr lang="en-US" sz="2400" dirty="0" smtClean="0"/>
              <a:t>                                                                       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7200" y="3581400"/>
            <a:ext cx="8229600" cy="213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giầy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876300" y="2362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1752600" y="2981325"/>
            <a:ext cx="4419600" cy="5095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1055255" y="2362200"/>
            <a:ext cx="838200" cy="868363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1066800" y="5410200"/>
            <a:ext cx="7543800" cy="762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trạng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ngữ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1485900" y="4267200"/>
            <a:ext cx="1819708" cy="11430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1285875" y="4267200"/>
            <a:ext cx="400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50" y="56"/>
              <a:ext cx="5660" cy="4210"/>
              <a:chOff x="50" y="56"/>
              <a:chExt cx="5660" cy="4210"/>
            </a:xfrm>
          </p:grpSpPr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32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856" y="1001"/>
                <a:ext cx="4854" cy="3265"/>
                <a:chOff x="748" y="845"/>
                <a:chExt cx="4854" cy="3265"/>
              </a:xfrm>
            </p:grpSpPr>
            <p:sp>
              <p:nvSpPr>
                <p:cNvPr id="28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9" name="Line 11"/>
                <p:cNvSpPr>
                  <a:spLocks noChangeShapeType="1"/>
                </p:cNvSpPr>
                <p:nvPr/>
              </p:nvSpPr>
              <p:spPr bwMode="auto">
                <a:xfrm>
                  <a:off x="748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24" name="Picture 23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8232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50" y="56"/>
              <a:ext cx="5675" cy="4210"/>
              <a:chOff x="50" y="56"/>
              <a:chExt cx="5675" cy="4210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20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871" y="1001"/>
                <a:ext cx="4854" cy="3265"/>
                <a:chOff x="763" y="845"/>
                <a:chExt cx="4854" cy="3265"/>
              </a:xfrm>
            </p:grpSpPr>
            <p:sp>
              <p:nvSpPr>
                <p:cNvPr id="16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7" name="Line 11"/>
                <p:cNvSpPr>
                  <a:spLocks noChangeShapeType="1"/>
                </p:cNvSpPr>
                <p:nvPr/>
              </p:nvSpPr>
              <p:spPr bwMode="auto">
                <a:xfrm>
                  <a:off x="763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8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12" name="Picture 11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11"/>
              <a:ext cx="871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2770094" y="1187450"/>
            <a:ext cx="3509682" cy="15423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</a:rPr>
              <a:t>Hoạt động của chỉ từ trong câu</a:t>
            </a:r>
            <a:endParaRPr lang="vi-VN" sz="2800" b="1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endCxn id="27" idx="0"/>
          </p:cNvCxnSpPr>
          <p:nvPr/>
        </p:nvCxnSpPr>
        <p:spPr>
          <a:xfrm flipH="1">
            <a:off x="1792523" y="2729753"/>
            <a:ext cx="2732413" cy="93195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57974" y="3661710"/>
            <a:ext cx="2269097" cy="108510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chemeClr val="tx1"/>
                </a:solidFill>
              </a:rPr>
              <a:t>Phụ ngữ</a:t>
            </a:r>
            <a:endParaRPr lang="vi-VN" sz="2800" b="1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32081" y="3670113"/>
            <a:ext cx="2269097" cy="108510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chemeClr val="tx1"/>
                </a:solidFill>
              </a:rPr>
              <a:t>Chủ ngữ</a:t>
            </a:r>
            <a:endParaRPr lang="vi-VN" sz="2800" b="1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68432" y="3685427"/>
            <a:ext cx="2269097" cy="108510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chemeClr val="tx1"/>
                </a:solidFill>
              </a:rPr>
              <a:t>Trạng ngữ</a:t>
            </a:r>
            <a:endParaRPr lang="vi-VN" sz="2800" b="1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524936" y="2741611"/>
            <a:ext cx="9740" cy="920099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9" idx="0"/>
          </p:cNvCxnSpPr>
          <p:nvPr/>
        </p:nvCxnSpPr>
        <p:spPr>
          <a:xfrm>
            <a:off x="4531971" y="2747540"/>
            <a:ext cx="2871010" cy="93788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62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56" y="1980154"/>
            <a:ext cx="6146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!...</a:t>
            </a:r>
            <a:b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bỉ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b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69157" y="3768894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574800" y="4702326"/>
            <a:ext cx="6781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chương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09575" y="527643"/>
            <a:ext cx="754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Rectangl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74738" y="1358255"/>
            <a:ext cx="670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50" y="56"/>
              <a:ext cx="5660" cy="4210"/>
              <a:chOff x="50" y="56"/>
              <a:chExt cx="5660" cy="4210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9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856" y="1001"/>
                <a:ext cx="4854" cy="3265"/>
                <a:chOff x="748" y="845"/>
                <a:chExt cx="4854" cy="3265"/>
              </a:xfrm>
            </p:grpSpPr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auto">
                <a:xfrm>
                  <a:off x="748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19" name="Picture 18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823098" y="5091336"/>
            <a:ext cx="918363" cy="42231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2694467" y="237460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2655481" y="308698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627784" y="3861048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3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3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930401" y="1347527"/>
            <a:ext cx="5638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16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Thụy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ạ.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4800" y="4145036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50" y="56"/>
              <a:ext cx="5660" cy="4210"/>
              <a:chOff x="50" y="56"/>
              <a:chExt cx="5660" cy="4210"/>
            </a:xfrm>
          </p:grpSpPr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25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856" y="1001"/>
                <a:ext cx="4854" cy="3265"/>
                <a:chOff x="748" y="845"/>
                <a:chExt cx="4854" cy="3265"/>
              </a:xfrm>
            </p:grpSpPr>
            <p:sp>
              <p:nvSpPr>
                <p:cNvPr id="21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>
                  <a:off x="748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17" name="Picture 16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ight Arrow 28"/>
          <p:cNvSpPr/>
          <p:nvPr/>
        </p:nvSpPr>
        <p:spPr>
          <a:xfrm>
            <a:off x="795234" y="4524396"/>
            <a:ext cx="918363" cy="42231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10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144000" cy="6859588"/>
            <a:chOff x="0" y="0"/>
            <a:chExt cx="5760" cy="432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50" y="56"/>
              <a:ext cx="5660" cy="4210"/>
              <a:chOff x="50" y="56"/>
              <a:chExt cx="5660" cy="4210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15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856" y="1001"/>
                <a:ext cx="4854" cy="3265"/>
                <a:chOff x="748" y="845"/>
                <a:chExt cx="4854" cy="3265"/>
              </a:xfrm>
            </p:grpSpPr>
            <p:sp>
              <p:nvSpPr>
                <p:cNvPr id="11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" name="Line 11"/>
                <p:cNvSpPr>
                  <a:spLocks noChangeShapeType="1"/>
                </p:cNvSpPr>
                <p:nvPr/>
              </p:nvSpPr>
              <p:spPr bwMode="auto">
                <a:xfrm>
                  <a:off x="748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7" name="Picture 6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3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22300" y="317865"/>
            <a:ext cx="7620000" cy="83819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BÀI TẬP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2300" y="1139483"/>
            <a:ext cx="4711700" cy="5632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75" y="1139482"/>
            <a:ext cx="4352926" cy="563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1164" y="386774"/>
            <a:ext cx="81677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/138):  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Lang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TiênVương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giầy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151420" y="4013814"/>
            <a:ext cx="41130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50" y="56"/>
              <a:ext cx="5660" cy="4210"/>
              <a:chOff x="50" y="56"/>
              <a:chExt cx="5660" cy="4210"/>
            </a:xfrm>
          </p:grpSpPr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25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856" y="1001"/>
                <a:ext cx="4854" cy="3265"/>
                <a:chOff x="748" y="845"/>
                <a:chExt cx="4854" cy="3265"/>
              </a:xfrm>
            </p:grpSpPr>
            <p:sp>
              <p:nvSpPr>
                <p:cNvPr id="21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>
                  <a:off x="748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17" name="Picture 16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070043" y="4795736"/>
            <a:ext cx="7363838" cy="1206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3584" y="5095271"/>
            <a:ext cx="7363837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37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929" y="484909"/>
            <a:ext cx="7837598" cy="53245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           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    </a:t>
            </a:r>
          </a:p>
          <a:p>
            <a:pPr algn="ctr">
              <a:spcBef>
                <a:spcPct val="50000"/>
              </a:spcBef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Nay ta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(Con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nhuệ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81669" y="847164"/>
            <a:ext cx="41130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495025" y="874869"/>
            <a:ext cx="40149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973128" y="1440873"/>
            <a:ext cx="41130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932237" y="1440873"/>
            <a:ext cx="43468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108361" y="2925668"/>
            <a:ext cx="5403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574800" y="4766259"/>
            <a:ext cx="33153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50" y="56"/>
              <a:ext cx="5660" cy="4210"/>
              <a:chOff x="50" y="56"/>
              <a:chExt cx="5660" cy="4210"/>
            </a:xfrm>
          </p:grpSpPr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29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856" y="1001"/>
                <a:ext cx="4854" cy="3265"/>
                <a:chOff x="748" y="845"/>
                <a:chExt cx="4854" cy="3265"/>
              </a:xfrm>
            </p:grpSpPr>
            <p:sp>
              <p:nvSpPr>
                <p:cNvPr id="25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>
                  <a:off x="748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21" name="Picture 20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933855" y="1887165"/>
            <a:ext cx="7138481" cy="437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1949" y="3910519"/>
            <a:ext cx="718874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361" y="5407903"/>
            <a:ext cx="7276882" cy="52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1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10668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u="sng"/>
              <a:t> 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04800" y="4876800"/>
            <a:ext cx="51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029200" y="1828800"/>
            <a:ext cx="51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0" y="1752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r>
              <a:rPr lang="en-US" sz="2400" b="1" i="1" u="sng"/>
              <a:t> 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5105400" y="2362200"/>
            <a:ext cx="51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858000" y="1828800"/>
            <a:ext cx="51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315200" y="1828800"/>
            <a:ext cx="24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r>
              <a:rPr lang="en-US" sz="2000" b="1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943100" y="2762611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r>
              <a:rPr lang="en-US" sz="2400" b="1" i="1" u="sng"/>
              <a:t> 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0" y="40386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r>
              <a:rPr lang="en-US" b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1028700" y="556143"/>
            <a:ext cx="7239000" cy="1806057"/>
          </a:xfrm>
          <a:prstGeom prst="star24">
            <a:avLst>
              <a:gd name="adj" fmla="val 37500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BÀI TẬP 2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309352" y="2446752"/>
            <a:ext cx="68360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trống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810092" y="3090445"/>
            <a:ext cx="7932886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……..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…….</a:t>
            </a:r>
            <a:endParaRPr lang="en-US" sz="2400" i="1" dirty="0" smtClean="0"/>
          </a:p>
          <a:p>
            <a:pPr algn="just">
              <a:spcBef>
                <a:spcPct val="50000"/>
              </a:spcBef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3251636" y="4221956"/>
            <a:ext cx="5717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 flipH="1">
            <a:off x="1513609" y="3468982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 flipH="1">
            <a:off x="4873556" y="3816553"/>
            <a:ext cx="1313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 flipH="1">
            <a:off x="7662767" y="4120976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 rot="10800000" flipH="1" flipV="1">
            <a:off x="985502" y="5237955"/>
            <a:ext cx="647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3333CC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rgbClr val="3333CC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rgbClr val="3333CC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rgbClr val="3333CC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rgbClr val="3333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17556" y="3468982"/>
            <a:ext cx="133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50" y="56"/>
              <a:ext cx="5660" cy="4210"/>
              <a:chOff x="50" y="56"/>
              <a:chExt cx="5660" cy="4210"/>
            </a:xfrm>
          </p:grpSpPr>
          <p:grpSp>
            <p:nvGrpSpPr>
              <p:cNvPr id="35" name="Group 34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41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2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3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6" name="Group 35"/>
              <p:cNvGrpSpPr>
                <a:grpSpLocks/>
              </p:cNvGrpSpPr>
              <p:nvPr/>
            </p:nvGrpSpPr>
            <p:grpSpPr bwMode="auto">
              <a:xfrm>
                <a:off x="856" y="1001"/>
                <a:ext cx="4854" cy="3265"/>
                <a:chOff x="748" y="845"/>
                <a:chExt cx="4854" cy="3265"/>
              </a:xfrm>
            </p:grpSpPr>
            <p:sp>
              <p:nvSpPr>
                <p:cNvPr id="37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8" name="Line 11"/>
                <p:cNvSpPr>
                  <a:spLocks noChangeShapeType="1"/>
                </p:cNvSpPr>
                <p:nvPr/>
              </p:nvSpPr>
              <p:spPr bwMode="auto">
                <a:xfrm>
                  <a:off x="748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33" name="Picture 32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633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537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3105864" y="2563907"/>
            <a:ext cx="3875855" cy="9861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CHỈ TỪ</a:t>
            </a:r>
            <a:endParaRPr lang="vi-VN" sz="3600" b="1" kern="10">
              <a:solidFill>
                <a:schemeClr val="accent2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1605" y="1795385"/>
            <a:ext cx="2474259" cy="564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en-US" sz="40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vi-VN" sz="4000" b="1" u="sng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400444" y="106269"/>
            <a:ext cx="5162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dirty="0"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4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2164" y="327026"/>
            <a:ext cx="85344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: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/138):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giẫm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(Theo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Gióng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thiêu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(Theo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Gióng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177800" y="-215900"/>
            <a:ext cx="9499600" cy="7175500"/>
            <a:chOff x="-112" y="-136"/>
            <a:chExt cx="5984" cy="4520"/>
          </a:xfrm>
        </p:grpSpPr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50" y="56"/>
              <a:ext cx="5660" cy="4210"/>
              <a:chOff x="50" y="56"/>
              <a:chExt cx="5660" cy="4210"/>
            </a:xfrm>
          </p:grpSpPr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24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856" y="1001"/>
                <a:ext cx="4854" cy="3265"/>
                <a:chOff x="748" y="845"/>
                <a:chExt cx="4854" cy="3265"/>
              </a:xfrm>
            </p:grpSpPr>
            <p:sp>
              <p:nvSpPr>
                <p:cNvPr id="20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>
                  <a:off x="748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16" name="Picture 15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-136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" y="3636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888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2914" y="3791595"/>
            <a:ext cx="7924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en-US" sz="2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(Theo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Gióng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50" y="56"/>
              <a:ext cx="5660" cy="4210"/>
              <a:chOff x="50" y="56"/>
              <a:chExt cx="5660" cy="4210"/>
            </a:xfrm>
          </p:grpSpPr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24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856" y="1001"/>
                <a:ext cx="4854" cy="3265"/>
                <a:chOff x="748" y="845"/>
                <a:chExt cx="4854" cy="3265"/>
              </a:xfrm>
            </p:grpSpPr>
            <p:sp>
              <p:nvSpPr>
                <p:cNvPr id="20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>
                  <a:off x="748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16" name="Picture 15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42914" y="639832"/>
            <a:ext cx="7607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giẫm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cởi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(Theo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Gióng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8783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84" y="460823"/>
            <a:ext cx="7886700" cy="1685347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199" y="2362796"/>
            <a:ext cx="7886700" cy="38909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50" y="56"/>
              <a:ext cx="5660" cy="4210"/>
              <a:chOff x="50" y="56"/>
              <a:chExt cx="5660" cy="4210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17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856" y="1001"/>
                <a:ext cx="4854" cy="3265"/>
                <a:chOff x="748" y="845"/>
                <a:chExt cx="4854" cy="3265"/>
              </a:xfrm>
            </p:grpSpPr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4" name="Line 11"/>
                <p:cNvSpPr>
                  <a:spLocks noChangeShapeType="1"/>
                </p:cNvSpPr>
                <p:nvPr/>
              </p:nvSpPr>
              <p:spPr bwMode="auto">
                <a:xfrm>
                  <a:off x="748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5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9" name="Picture 8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478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81000"/>
            <a:ext cx="184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sz="2600" b="1" u="sng">
              <a:solidFill>
                <a:srgbClr val="FF0000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53882" y="446288"/>
            <a:ext cx="22140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733049" y="838200"/>
            <a:ext cx="3505200" cy="1066800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CHỈ TỪ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3549650" y="4692650"/>
            <a:ext cx="71438" cy="84138"/>
          </a:xfrm>
          <a:custGeom>
            <a:avLst/>
            <a:gdLst>
              <a:gd name="T0" fmla="*/ 45 w 45"/>
              <a:gd name="T1" fmla="*/ 53 h 53"/>
              <a:gd name="T2" fmla="*/ 0 w 45"/>
              <a:gd name="T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" h="53">
                <a:moveTo>
                  <a:pt x="45" y="53"/>
                </a:moveTo>
                <a:cubicBezTo>
                  <a:pt x="30" y="35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31"/>
          <p:cNvSpPr>
            <a:spLocks noChangeArrowheads="1"/>
          </p:cNvSpPr>
          <p:nvPr/>
        </p:nvSpPr>
        <p:spPr bwMode="auto">
          <a:xfrm>
            <a:off x="5310814" y="2505228"/>
            <a:ext cx="2362200" cy="609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</p:txBody>
      </p:sp>
      <p:sp>
        <p:nvSpPr>
          <p:cNvPr id="11" name="Oval 32"/>
          <p:cNvSpPr>
            <a:spLocks noChangeArrowheads="1"/>
          </p:cNvSpPr>
          <p:nvPr/>
        </p:nvSpPr>
        <p:spPr bwMode="auto">
          <a:xfrm>
            <a:off x="1021556" y="2564372"/>
            <a:ext cx="2362200" cy="609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KHÁI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4180967" y="3815227"/>
            <a:ext cx="1418166" cy="1599737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w="152400" h="50800" prst="softRound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vi-VN"/>
            </a:defPPr>
            <a:lvl1pPr algn="ctr">
              <a:defRPr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Phụ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trong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cụm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từ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761664" y="3804047"/>
            <a:ext cx="1371600" cy="1600200"/>
            <a:chOff x="5900895" y="3790192"/>
            <a:chExt cx="1371600" cy="1600200"/>
          </a:xfrm>
        </p:grpSpPr>
        <p:sp>
          <p:nvSpPr>
            <p:cNvPr id="17" name="Rectangle 41"/>
            <p:cNvSpPr>
              <a:spLocks noChangeArrowheads="1"/>
            </p:cNvSpPr>
            <p:nvPr/>
          </p:nvSpPr>
          <p:spPr bwMode="auto">
            <a:xfrm>
              <a:off x="5900895" y="3790192"/>
              <a:ext cx="13716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  <a:bevelB w="152400" h="50800" prst="softRound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Box 44"/>
            <p:cNvSpPr txBox="1">
              <a:spLocks noChangeArrowheads="1"/>
            </p:cNvSpPr>
            <p:nvPr/>
          </p:nvSpPr>
          <p:spPr bwMode="auto">
            <a:xfrm>
              <a:off x="5902807" y="4007095"/>
              <a:ext cx="1312502" cy="101566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  <a:bevelB w="152400" h="50800" prst="softRound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algn="ctr">
                <a:defRPr sz="2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 err="1" smtClean="0">
                  <a:solidFill>
                    <a:schemeClr val="tx1"/>
                  </a:solidFill>
                </a:rPr>
                <a:t>Chủ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ngữ</a:t>
              </a:r>
              <a:r>
                <a:rPr lang="en-US" dirty="0">
                  <a:solidFill>
                    <a:schemeClr val="tx1"/>
                  </a:solidFill>
                </a:rPr>
                <a:t>   </a:t>
              </a:r>
              <a:r>
                <a:rPr lang="en-US" dirty="0" err="1">
                  <a:solidFill>
                    <a:schemeClr val="tx1"/>
                  </a:solidFill>
                </a:rPr>
                <a:t>trong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câu</a:t>
              </a:r>
              <a:r>
                <a:rPr lang="en-US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281864" y="3803649"/>
            <a:ext cx="1638299" cy="1600200"/>
            <a:chOff x="7281864" y="3803649"/>
            <a:chExt cx="1481135" cy="1600200"/>
          </a:xfrm>
        </p:grpSpPr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7281864" y="3803649"/>
              <a:ext cx="1481135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  <a:bevelB w="152400" h="50800" prst="softRound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48"/>
            <p:cNvSpPr txBox="1">
              <a:spLocks noChangeArrowheads="1"/>
            </p:cNvSpPr>
            <p:nvPr/>
          </p:nvSpPr>
          <p:spPr bwMode="auto">
            <a:xfrm>
              <a:off x="7369176" y="3987968"/>
              <a:ext cx="1349376" cy="101566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  <a:bevelB w="152400" h="50800" prst="softRound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vi-VN"/>
              </a:defPPr>
              <a:lvl1pPr algn="ctr">
                <a:defRPr sz="2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 err="1">
                  <a:solidFill>
                    <a:schemeClr val="tx1"/>
                  </a:solidFill>
                </a:rPr>
                <a:t>T</a:t>
              </a:r>
              <a:r>
                <a:rPr lang="en-US" dirty="0" err="1" smtClean="0">
                  <a:solidFill>
                    <a:schemeClr val="tx1"/>
                  </a:solidFill>
                </a:rPr>
                <a:t>rạng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ngữ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trong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câu</a:t>
              </a:r>
              <a:r>
                <a:rPr lang="en-US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sp>
        <p:nvSpPr>
          <p:cNvPr id="38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0" name="Group 39"/>
            <p:cNvGrpSpPr>
              <a:grpSpLocks/>
            </p:cNvGrpSpPr>
            <p:nvPr/>
          </p:nvGrpSpPr>
          <p:grpSpPr bwMode="auto">
            <a:xfrm>
              <a:off x="50" y="56"/>
              <a:ext cx="5660" cy="4210"/>
              <a:chOff x="50" y="56"/>
              <a:chExt cx="5660" cy="4210"/>
            </a:xfrm>
          </p:grpSpPr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49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0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5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>
                <a:off x="856" y="1001"/>
                <a:ext cx="4854" cy="3265"/>
                <a:chOff x="748" y="845"/>
                <a:chExt cx="4854" cy="3265"/>
              </a:xfrm>
            </p:grpSpPr>
            <p:sp>
              <p:nvSpPr>
                <p:cNvPr id="45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6" name="Line 11"/>
                <p:cNvSpPr>
                  <a:spLocks noChangeShapeType="1"/>
                </p:cNvSpPr>
                <p:nvPr/>
              </p:nvSpPr>
              <p:spPr bwMode="auto">
                <a:xfrm>
                  <a:off x="748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41" name="Picture 40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" name="Straight Arrow Connector 2"/>
          <p:cNvCxnSpPr/>
          <p:nvPr/>
        </p:nvCxnSpPr>
        <p:spPr>
          <a:xfrm flipH="1">
            <a:off x="2205318" y="1905000"/>
            <a:ext cx="2245658" cy="659372"/>
          </a:xfrm>
          <a:prstGeom prst="straightConnector1">
            <a:avLst/>
          </a:prstGeom>
          <a:ln w="444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64424" y="1905000"/>
            <a:ext cx="2057400" cy="600228"/>
          </a:xfrm>
          <a:prstGeom prst="straightConnector1">
            <a:avLst/>
          </a:prstGeom>
          <a:ln w="444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50381" y="3815227"/>
            <a:ext cx="3077131" cy="1599737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205318" y="3173972"/>
            <a:ext cx="0" cy="629677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</p:cNvCxnSpPr>
          <p:nvPr/>
        </p:nvCxnSpPr>
        <p:spPr>
          <a:xfrm flipH="1">
            <a:off x="4894729" y="3114828"/>
            <a:ext cx="1597185" cy="68882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509124" y="3114828"/>
            <a:ext cx="0" cy="688821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551735" y="3121176"/>
            <a:ext cx="1506070" cy="629677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245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18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216839" y="2008221"/>
            <a:ext cx="7552258" cy="361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50" y="56"/>
              <a:ext cx="5660" cy="4210"/>
              <a:chOff x="50" y="56"/>
              <a:chExt cx="5660" cy="4210"/>
            </a:xfrm>
          </p:grpSpPr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25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7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856" y="1001"/>
                <a:ext cx="4854" cy="3265"/>
                <a:chOff x="748" y="845"/>
                <a:chExt cx="4854" cy="3265"/>
              </a:xfrm>
            </p:grpSpPr>
            <p:sp>
              <p:nvSpPr>
                <p:cNvPr id="21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>
                  <a:off x="748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17" name="Picture 16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554038" y="797222"/>
            <a:ext cx="76017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Hướng dẫn học ở nhà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58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nen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2"/>
          <p:cNvSpPr>
            <a:spLocks noChangeArrowheads="1" noChangeShapeType="1" noTextEdit="1"/>
          </p:cNvSpPr>
          <p:nvPr/>
        </p:nvSpPr>
        <p:spPr bwMode="auto">
          <a:xfrm>
            <a:off x="2265219" y="1466850"/>
            <a:ext cx="6172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pt-BR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 thầy cô giáo và các em học sinh</a:t>
            </a:r>
            <a:r>
              <a:rPr lang="pt-BR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</a:rPr>
              <a:t>!</a:t>
            </a:r>
            <a:endParaRPr lang="vi-VN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</a:endParaRPr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2078181" y="381000"/>
            <a:ext cx="6045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200" kern="10" dirty="0" err="1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Time" pitchFamily="34" charset="0"/>
                <a:cs typeface="Times New Roman" pitchFamily="18" charset="0"/>
              </a:rPr>
              <a:t>!</a:t>
            </a:r>
            <a:endParaRPr lang="en-US" sz="3200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>
                      <a:alpha val="39999"/>
                    </a:srgbClr>
                  </a:gs>
                  <a:gs pos="15000">
                    <a:srgbClr val="66008F">
                      <a:alpha val="58000"/>
                    </a:srgbClr>
                  </a:gs>
                  <a:gs pos="32499">
                    <a:srgbClr val="BA0066">
                      <a:alpha val="78999"/>
                    </a:srgbClr>
                  </a:gs>
                  <a:gs pos="45000">
                    <a:srgbClr val="FF0000">
                      <a:alpha val="93999"/>
                    </a:srgbClr>
                  </a:gs>
                  <a:gs pos="50000">
                    <a:srgbClr val="FF8200"/>
                  </a:gs>
                  <a:gs pos="55001">
                    <a:srgbClr val="FF0000">
                      <a:alpha val="93999"/>
                    </a:srgbClr>
                  </a:gs>
                  <a:gs pos="67501">
                    <a:srgbClr val="BA0066">
                      <a:alpha val="78999"/>
                    </a:srgbClr>
                  </a:gs>
                  <a:gs pos="85000">
                    <a:srgbClr val="66008F">
                      <a:alpha val="58000"/>
                    </a:srgbClr>
                  </a:gs>
                  <a:gs pos="100000">
                    <a:srgbClr val="000082">
                      <a:alpha val="39999"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chemeClr val="tx1"/>
                </a:outerShdw>
              </a:effectLst>
              <a:latin typeface=".VnTime" pitchFamily="34" charset="0"/>
              <a:cs typeface="Times New Roman" pitchFamily="18" charset="0"/>
            </a:endParaRPr>
          </a:p>
        </p:txBody>
      </p:sp>
      <p:pic>
        <p:nvPicPr>
          <p:cNvPr id="9" name="Picture 8" descr="2E81ED98BCDC4AE1AC88214618D0F62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5770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14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43784 2.22222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14350" y="1745872"/>
            <a:ext cx="8229600" cy="4335841"/>
          </a:xfrm>
        </p:spPr>
        <p:txBody>
          <a:bodyPr>
            <a:normAutofit fontScale="92500"/>
          </a:bodyPr>
          <a:lstStyle/>
          <a:p>
            <a:pPr marL="114300" indent="0">
              <a:lnSpc>
                <a:spcPct val="110000"/>
              </a:lnSpc>
              <a:buNone/>
            </a:pP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lnSpc>
                <a:spcPct val="110000"/>
              </a:lnSpc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oái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oăm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marL="114300" indent="0" algn="just">
              <a:lnSpc>
                <a:spcPct val="110000"/>
              </a:lnSpc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cha con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            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                                 (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minh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Punched Tape 13"/>
          <p:cNvSpPr/>
          <p:nvPr/>
        </p:nvSpPr>
        <p:spPr>
          <a:xfrm>
            <a:off x="298451" y="627529"/>
            <a:ext cx="8229600" cy="129540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sung ý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9489" y="2265098"/>
            <a:ext cx="1459194" cy="538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endParaRPr lang="vi-VN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60230" y="2731818"/>
            <a:ext cx="949037" cy="471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vi-VN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103" y="2714637"/>
            <a:ext cx="1066800" cy="471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vi-VN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7820" y="4520479"/>
            <a:ext cx="1011381" cy="465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endParaRPr lang="vi-VN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77780" y="4878509"/>
            <a:ext cx="101830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vi-VN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50" y="56"/>
              <a:ext cx="5660" cy="4210"/>
              <a:chOff x="50" y="56"/>
              <a:chExt cx="5660" cy="4210"/>
            </a:xfrm>
          </p:grpSpPr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31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>
                <a:off x="856" y="1001"/>
                <a:ext cx="4854" cy="3265"/>
                <a:chOff x="748" y="845"/>
                <a:chExt cx="4854" cy="3265"/>
              </a:xfrm>
            </p:grpSpPr>
            <p:sp>
              <p:nvSpPr>
                <p:cNvPr id="27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>
                  <a:off x="748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23" name="Picture 22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2600381" y="2296247"/>
            <a:ext cx="949037" cy="471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vi-VN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78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528638"/>
            <a:ext cx="7886700" cy="1020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410200" y="2806706"/>
            <a:ext cx="2743200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 err="1" smtClean="0"/>
              <a:t>viên</a:t>
            </a:r>
            <a:r>
              <a:rPr lang="en-US" sz="2400" u="sng" dirty="0" smtClean="0"/>
              <a:t> </a:t>
            </a:r>
            <a:r>
              <a:rPr lang="en-US" sz="2400" u="sng" dirty="0" err="1"/>
              <a:t>quan</a:t>
            </a:r>
            <a:r>
              <a:rPr lang="en-US" sz="2400" dirty="0"/>
              <a:t> </a:t>
            </a:r>
            <a:r>
              <a:rPr lang="en-US" sz="2400" b="1" dirty="0" err="1"/>
              <a:t>ấy</a:t>
            </a: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u="sng" dirty="0" err="1"/>
              <a:t>l</a:t>
            </a:r>
            <a:r>
              <a:rPr lang="en-US" sz="2400" u="sng" dirty="0" err="1" smtClean="0"/>
              <a:t>àng</a:t>
            </a:r>
            <a:r>
              <a:rPr lang="en-US" sz="2400" dirty="0" smtClean="0"/>
              <a:t> </a:t>
            </a:r>
            <a:r>
              <a:rPr lang="en-US" sz="2400" b="1" dirty="0" err="1"/>
              <a:t>kia</a:t>
            </a:r>
            <a:r>
              <a:rPr lang="en-US" sz="2400" b="1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2400" u="sng" dirty="0" err="1" smtClean="0"/>
              <a:t>đêm</a:t>
            </a:r>
            <a:r>
              <a:rPr lang="en-US" sz="2400" dirty="0" smtClean="0"/>
              <a:t>  </a:t>
            </a:r>
            <a:r>
              <a:rPr lang="en-US" sz="2400" b="1" dirty="0" err="1" smtClean="0"/>
              <a:t>nọ</a:t>
            </a:r>
            <a:endParaRPr lang="en-US" sz="2400" b="1" dirty="0" smtClean="0"/>
          </a:p>
          <a:p>
            <a:pPr>
              <a:spcBef>
                <a:spcPct val="50000"/>
              </a:spcBef>
            </a:pPr>
            <a:r>
              <a:rPr lang="en-US" sz="2400" u="sng" dirty="0" err="1" smtClean="0"/>
              <a:t>hồi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/>
              <a:t>ấy</a:t>
            </a:r>
            <a:endParaRPr lang="en-US" sz="2400" b="1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468939" y="1749189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185069" y="2775159"/>
            <a:ext cx="2209800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/>
              <a:t>viên</a:t>
            </a:r>
            <a:r>
              <a:rPr lang="en-US" sz="2400" dirty="0" smtClean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 err="1"/>
              <a:t>l</a:t>
            </a:r>
            <a:r>
              <a:rPr lang="en-US" sz="2400" dirty="0" err="1" smtClean="0"/>
              <a:t>àng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 err="1" smtClean="0"/>
              <a:t>đêm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 err="1" smtClean="0"/>
              <a:t>hồi</a:t>
            </a:r>
            <a:endParaRPr lang="en-US" sz="24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10602" y="1731963"/>
            <a:ext cx="190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50" y="56"/>
              <a:ext cx="5660" cy="4210"/>
              <a:chOff x="50" y="56"/>
              <a:chExt cx="5660" cy="4210"/>
            </a:xfrm>
          </p:grpSpPr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32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856" y="1001"/>
                <a:ext cx="4854" cy="3265"/>
                <a:chOff x="748" y="845"/>
                <a:chExt cx="4854" cy="3265"/>
              </a:xfrm>
            </p:grpSpPr>
            <p:sp>
              <p:nvSpPr>
                <p:cNvPr id="28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9" name="Line 11"/>
                <p:cNvSpPr>
                  <a:spLocks noChangeShapeType="1"/>
                </p:cNvSpPr>
                <p:nvPr/>
              </p:nvSpPr>
              <p:spPr bwMode="auto">
                <a:xfrm>
                  <a:off x="748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24" name="Picture 23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7348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37382" y="1238740"/>
            <a:ext cx="8013700" cy="4154984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223838" y="231775"/>
            <a:ext cx="0" cy="4897438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50" y="56"/>
              <a:ext cx="5660" cy="4210"/>
              <a:chOff x="50" y="56"/>
              <a:chExt cx="5660" cy="4210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50" y="56"/>
                <a:ext cx="4854" cy="3265"/>
                <a:chOff x="158" y="164"/>
                <a:chExt cx="4854" cy="3265"/>
              </a:xfrm>
            </p:grpSpPr>
            <p:sp>
              <p:nvSpPr>
                <p:cNvPr id="27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" y="254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" y="164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9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58" y="164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49" y="254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856" y="1001"/>
                <a:ext cx="4854" cy="3265"/>
                <a:chOff x="748" y="845"/>
                <a:chExt cx="4854" cy="3265"/>
              </a:xfrm>
            </p:grpSpPr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884" y="4020"/>
                  <a:ext cx="4627" cy="0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auto">
                <a:xfrm>
                  <a:off x="748" y="4110"/>
                  <a:ext cx="4854" cy="0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602" y="845"/>
                  <a:ext cx="0" cy="3265"/>
                </a:xfrm>
                <a:prstGeom prst="line">
                  <a:avLst/>
                </a:prstGeom>
                <a:noFill/>
                <a:ln w="76200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511" y="935"/>
                  <a:ext cx="0" cy="3085"/>
                </a:xfrm>
                <a:prstGeom prst="line">
                  <a:avLst/>
                </a:prstGeom>
                <a:noFill/>
                <a:ln w="28575">
                  <a:solidFill>
                    <a:srgbClr val="99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.VnTime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19" name="Picture 18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6862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80796" y="0"/>
            <a:ext cx="6511628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BÀI TẬP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Son Tinh Thuy T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9" y="963367"/>
            <a:ext cx="9144000" cy="490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06750" y="5998117"/>
            <a:ext cx="66906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err="1" smtClean="0">
                <a:cs typeface="Times New Roman" pitchFamily="18" charset="0"/>
              </a:rPr>
              <a:t>Từ</a:t>
            </a:r>
            <a:r>
              <a:rPr lang="en-US" sz="2400" dirty="0" smtClean="0">
                <a:cs typeface="Times New Roman" pitchFamily="18" charset="0"/>
              </a:rPr>
              <a:t>……</a:t>
            </a:r>
            <a:r>
              <a:rPr lang="en-US" sz="2400" dirty="0" err="1" smtClean="0">
                <a:cs typeface="Times New Roman" pitchFamily="18" charset="0"/>
              </a:rPr>
              <a:t>oán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nặng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thù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sâu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hàng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năm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Thủy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</a:t>
            </a:r>
            <a:r>
              <a:rPr lang="en-US" sz="2400" dirty="0" err="1" smtClean="0">
                <a:cs typeface="Times New Roman" pitchFamily="18" charset="0"/>
              </a:rPr>
              <a:t>inh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làm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mưa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gió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bão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lụt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đánh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Sơn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Tinh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 rot="10800000" flipV="1">
            <a:off x="1995055" y="5923378"/>
            <a:ext cx="692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FF0000"/>
                </a:solidFill>
                <a:cs typeface="Times New Roman" pitchFamily="18" charset="0"/>
              </a:rPr>
              <a:t>đó</a:t>
            </a:r>
            <a:endParaRPr lang="en-US" sz="28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9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2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2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embethongmin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5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5437240"/>
            <a:ext cx="914400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103418" y="5624944"/>
            <a:ext cx="68805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ấy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250873" y="6283112"/>
            <a:ext cx="900544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ấy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Su tich Ho Gu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88222" y="5672045"/>
            <a:ext cx="8118763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363838" y="5432143"/>
            <a:ext cx="696201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</a:rPr>
              <a:t>ấy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555567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2895288"/>
              </p:ext>
            </p:extLst>
          </p:nvPr>
        </p:nvGraphicFramePr>
        <p:xfrm>
          <a:off x="0" y="5611091"/>
          <a:ext cx="9143999" cy="1246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9"/>
              </a:tblGrid>
              <a:tr h="1246909">
                <a:tc>
                  <a:txBody>
                    <a:bodyPr/>
                    <a:lstStyle/>
                    <a:p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……,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nộp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hắn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lừa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Thạch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Sanh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812800" y="5656314"/>
            <a:ext cx="685800" cy="461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ấy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6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1301</TotalTime>
  <Words>1253</Words>
  <Application>Microsoft Office PowerPoint</Application>
  <PresentationFormat>On-screen Show (4:3)</PresentationFormat>
  <Paragraphs>168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 BÀI TẬP </vt:lpstr>
      <vt:lpstr>Slide 7</vt:lpstr>
      <vt:lpstr>Slide 8</vt:lpstr>
      <vt:lpstr>Slide 9</vt:lpstr>
      <vt:lpstr>                Các cụm từ</vt:lpstr>
      <vt:lpstr>Slide 11</vt:lpstr>
      <vt:lpstr>Slide 12</vt:lpstr>
      <vt:lpstr>Slide 13</vt:lpstr>
      <vt:lpstr>Slide 14</vt:lpstr>
      <vt:lpstr>Slide 15</vt:lpstr>
      <vt:lpstr>                 BÀI TẬP</vt:lpstr>
      <vt:lpstr>Slide 17</vt:lpstr>
      <vt:lpstr>Slide 18</vt:lpstr>
      <vt:lpstr>Slide 19</vt:lpstr>
      <vt:lpstr>Slide 20</vt:lpstr>
      <vt:lpstr>Slide 21</vt:lpstr>
      <vt:lpstr>Bài tập 4: Viết một đoạn văn ngắn (khoảng từ 5 đến 7 câu) kể về một người bạn mới quen, có sử dụng chỉ từ. Gạch chân và chỉ rõ.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Quang</cp:lastModifiedBy>
  <cp:revision>170</cp:revision>
  <dcterms:created xsi:type="dcterms:W3CDTF">2014-11-12T14:21:27Z</dcterms:created>
  <dcterms:modified xsi:type="dcterms:W3CDTF">2015-01-27T08:32:42Z</dcterms:modified>
</cp:coreProperties>
</file>